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Nunito"/>
      <p:regular r:id="rId23"/>
      <p:bold r:id="rId24"/>
      <p:italic r:id="rId25"/>
      <p:boldItalic r:id="rId26"/>
    </p:embeddedFont>
    <p:embeddedFont>
      <p:font typeface="Maven Pro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28" Type="http://schemas.openxmlformats.org/officeDocument/2006/relationships/font" Target="fonts/MavenPro-bold.fntdata"/><Relationship Id="rId27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0554a4ef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0554a4ef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44aee66b6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44aee66b6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85d47d57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285d47d57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e81e54e50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e81e54e50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e81e54e6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e81e54e6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48e9f6ffb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48e9f6ffb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85d47d57c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85d47d57c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0554a4efc0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0554a4efc0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0554a4efc0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20554a4efc0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0554a4efc0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0554a4efc0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e2e286745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e2e286745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076c08ade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076c08ade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23df3a99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23df3a99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48e9f6ffb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48e9f6ffb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48e9f6ffb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48e9f6ffb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48e9f6ffb4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48e9f6ffb4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23df3a999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23df3a99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Relationship Id="rId4" Type="http://schemas.openxmlformats.org/officeDocument/2006/relationships/image" Target="../media/image17.png"/><Relationship Id="rId5" Type="http://schemas.openxmlformats.org/officeDocument/2006/relationships/image" Target="../media/image10.png"/><Relationship Id="rId6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169550" y="167875"/>
            <a:ext cx="5365800" cy="36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/>
              <a:t>Projet Ingénieur:</a:t>
            </a:r>
            <a:r>
              <a:rPr lang="fr"/>
              <a:t> </a:t>
            </a:r>
            <a:r>
              <a:rPr lang="fr" sz="4000"/>
              <a:t>Mesurer les infrastructures routières</a:t>
            </a:r>
            <a:endParaRPr sz="4000"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1640750" y="3704425"/>
            <a:ext cx="60375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BALAKRIS</a:t>
            </a:r>
            <a:r>
              <a:rPr lang="fr"/>
              <a:t>HNAN Sylvain - BONNAIL Julie</a:t>
            </a:r>
            <a:endParaRPr/>
          </a:p>
        </p:txBody>
      </p:sp>
      <p:pic>
        <p:nvPicPr>
          <p:cNvPr id="279" name="Google Shape;2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5" y="4399827"/>
            <a:ext cx="3370725" cy="62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9025" y="4399825"/>
            <a:ext cx="2822162" cy="62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4525" y="235350"/>
            <a:ext cx="28575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1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2"/>
          <p:cNvSpPr txBox="1"/>
          <p:nvPr/>
        </p:nvSpPr>
        <p:spPr>
          <a:xfrm>
            <a:off x="431775" y="339550"/>
            <a:ext cx="41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1" name="Google Shape;371;p22"/>
          <p:cNvSpPr txBox="1"/>
          <p:nvPr>
            <p:ph type="title"/>
          </p:nvPr>
        </p:nvSpPr>
        <p:spPr>
          <a:xfrm>
            <a:off x="1643100" y="200425"/>
            <a:ext cx="58578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Intelligence Artificielle</a:t>
            </a:r>
            <a:endParaRPr sz="6650"/>
          </a:p>
        </p:txBody>
      </p:sp>
      <p:sp>
        <p:nvSpPr>
          <p:cNvPr id="372" name="Google Shape;372;p22"/>
          <p:cNvSpPr txBox="1"/>
          <p:nvPr/>
        </p:nvSpPr>
        <p:spPr>
          <a:xfrm>
            <a:off x="3415550" y="841125"/>
            <a:ext cx="217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CNN</a:t>
            </a:r>
            <a:endParaRPr b="1" sz="2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3" name="Google Shape;373;p2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74" name="Google Shape;3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75" y="841125"/>
            <a:ext cx="1344425" cy="4142399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22"/>
          <p:cNvSpPr txBox="1"/>
          <p:nvPr/>
        </p:nvSpPr>
        <p:spPr>
          <a:xfrm>
            <a:off x="2107325" y="1395225"/>
            <a:ext cx="6271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Nunito"/>
              <a:buChar char="●"/>
            </a:pPr>
            <a:r>
              <a:rPr lang="fr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93% d’accuracy / 0,17 loss</a:t>
            </a:r>
            <a:endParaRPr/>
          </a:p>
        </p:txBody>
      </p:sp>
      <p:sp>
        <p:nvSpPr>
          <p:cNvPr id="376" name="Google Shape;376;p22"/>
          <p:cNvSpPr txBox="1"/>
          <p:nvPr/>
        </p:nvSpPr>
        <p:spPr>
          <a:xfrm>
            <a:off x="1765325" y="660850"/>
            <a:ext cx="739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77" name="Google Shape;37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6801" y="2137250"/>
            <a:ext cx="3695700" cy="60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16801" y="2959050"/>
            <a:ext cx="5772150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84" name="Google Shape;38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50" y="712764"/>
            <a:ext cx="4427750" cy="3559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809800"/>
            <a:ext cx="4427750" cy="3559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4"/>
          <p:cNvSpPr txBox="1"/>
          <p:nvPr/>
        </p:nvSpPr>
        <p:spPr>
          <a:xfrm>
            <a:off x="431775" y="339550"/>
            <a:ext cx="41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1" name="Google Shape;391;p24"/>
          <p:cNvSpPr txBox="1"/>
          <p:nvPr>
            <p:ph type="title"/>
          </p:nvPr>
        </p:nvSpPr>
        <p:spPr>
          <a:xfrm>
            <a:off x="1643100" y="200425"/>
            <a:ext cx="58578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Intelligence Artificielle</a:t>
            </a:r>
            <a:endParaRPr sz="6650"/>
          </a:p>
        </p:txBody>
      </p:sp>
      <p:sp>
        <p:nvSpPr>
          <p:cNvPr id="392" name="Google Shape;392;p24"/>
          <p:cNvSpPr txBox="1"/>
          <p:nvPr/>
        </p:nvSpPr>
        <p:spPr>
          <a:xfrm>
            <a:off x="3415550" y="841125"/>
            <a:ext cx="217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CNN</a:t>
            </a:r>
            <a:endParaRPr b="1" sz="2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93" name="Google Shape;393;p2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4" name="Google Shape;394;p24"/>
          <p:cNvSpPr txBox="1"/>
          <p:nvPr/>
        </p:nvSpPr>
        <p:spPr>
          <a:xfrm>
            <a:off x="1765325" y="660850"/>
            <a:ext cx="739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5" name="Google Shape;395;p24"/>
          <p:cNvSpPr txBox="1"/>
          <p:nvPr/>
        </p:nvSpPr>
        <p:spPr>
          <a:xfrm>
            <a:off x="491150" y="3423650"/>
            <a:ext cx="80193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Nunito"/>
              <a:buChar char="●"/>
            </a:pPr>
            <a:r>
              <a:rPr lang="fr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créer des nouvelles séquences</a:t>
            </a:r>
            <a:endParaRPr sz="2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Nunito"/>
              <a:buChar char="●"/>
            </a:pPr>
            <a:r>
              <a:rPr lang="fr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classifier les séquences par pas</a:t>
            </a:r>
            <a:endParaRPr sz="2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Nunito"/>
              <a:buChar char="●"/>
            </a:pPr>
            <a:r>
              <a:rPr lang="fr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retourner la classe prédite et où elle se situe</a:t>
            </a:r>
            <a:endParaRPr sz="2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96" name="Google Shape;396;p24"/>
          <p:cNvPicPr preferRelativeResize="0"/>
          <p:nvPr/>
        </p:nvPicPr>
        <p:blipFill rotWithShape="1">
          <a:blip r:embed="rId3">
            <a:alphaModFix/>
          </a:blip>
          <a:srcRect b="0" l="0" r="-4416" t="-4416"/>
          <a:stretch/>
        </p:blipFill>
        <p:spPr>
          <a:xfrm>
            <a:off x="158750" y="1233673"/>
            <a:ext cx="4413324" cy="218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132119"/>
            <a:ext cx="4445250" cy="87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5"/>
          <p:cNvSpPr txBox="1"/>
          <p:nvPr/>
        </p:nvSpPr>
        <p:spPr>
          <a:xfrm>
            <a:off x="431775" y="339550"/>
            <a:ext cx="41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3" name="Google Shape;403;p25"/>
          <p:cNvSpPr txBox="1"/>
          <p:nvPr>
            <p:ph type="title"/>
          </p:nvPr>
        </p:nvSpPr>
        <p:spPr>
          <a:xfrm>
            <a:off x="1643100" y="200425"/>
            <a:ext cx="58578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Intelligence Artificielle</a:t>
            </a:r>
            <a:endParaRPr sz="6650"/>
          </a:p>
        </p:txBody>
      </p:sp>
      <p:sp>
        <p:nvSpPr>
          <p:cNvPr id="404" name="Google Shape;404;p25"/>
          <p:cNvSpPr txBox="1"/>
          <p:nvPr/>
        </p:nvSpPr>
        <p:spPr>
          <a:xfrm>
            <a:off x="3415550" y="841125"/>
            <a:ext cx="217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LSTM</a:t>
            </a:r>
            <a:endParaRPr b="1" sz="2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05" name="Google Shape;405;p2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06" name="Google Shape;406;p25"/>
          <p:cNvSpPr txBox="1"/>
          <p:nvPr/>
        </p:nvSpPr>
        <p:spPr>
          <a:xfrm>
            <a:off x="1765325" y="660850"/>
            <a:ext cx="739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7" name="Google Shape;407;p25"/>
          <p:cNvSpPr txBox="1"/>
          <p:nvPr/>
        </p:nvSpPr>
        <p:spPr>
          <a:xfrm>
            <a:off x="318000" y="1465288"/>
            <a:ext cx="82239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Long Short Term Memory :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Traitement de séquences de données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Conservation des données à long terme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Pourquoi choix de LSTM ? 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-&gt; Nature séquentielle des données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-&gt; Prédiction de séquences temporelles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6"/>
          <p:cNvSpPr txBox="1"/>
          <p:nvPr/>
        </p:nvSpPr>
        <p:spPr>
          <a:xfrm>
            <a:off x="431775" y="339550"/>
            <a:ext cx="41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3" name="Google Shape;413;p26"/>
          <p:cNvSpPr txBox="1"/>
          <p:nvPr>
            <p:ph type="title"/>
          </p:nvPr>
        </p:nvSpPr>
        <p:spPr>
          <a:xfrm>
            <a:off x="1643100" y="200425"/>
            <a:ext cx="58578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Intelligence Artificielle</a:t>
            </a:r>
            <a:endParaRPr sz="6650"/>
          </a:p>
        </p:txBody>
      </p:sp>
      <p:sp>
        <p:nvSpPr>
          <p:cNvPr id="414" name="Google Shape;414;p26"/>
          <p:cNvSpPr txBox="1"/>
          <p:nvPr/>
        </p:nvSpPr>
        <p:spPr>
          <a:xfrm>
            <a:off x="3415550" y="841125"/>
            <a:ext cx="217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LSTM</a:t>
            </a:r>
            <a:endParaRPr b="1" sz="2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15" name="Google Shape;415;p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16" name="Google Shape;416;p26"/>
          <p:cNvSpPr txBox="1"/>
          <p:nvPr/>
        </p:nvSpPr>
        <p:spPr>
          <a:xfrm>
            <a:off x="1765325" y="660850"/>
            <a:ext cx="739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17" name="Google Shape;417;p26"/>
          <p:cNvPicPr preferRelativeResize="0"/>
          <p:nvPr/>
        </p:nvPicPr>
        <p:blipFill rotWithShape="1">
          <a:blip r:embed="rId3">
            <a:alphaModFix/>
          </a:blip>
          <a:srcRect b="29957" l="13957" r="12964" t="0"/>
          <a:stretch/>
        </p:blipFill>
        <p:spPr>
          <a:xfrm>
            <a:off x="1673175" y="1496600"/>
            <a:ext cx="5655225" cy="3713001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26"/>
          <p:cNvSpPr txBox="1"/>
          <p:nvPr/>
        </p:nvSpPr>
        <p:spPr>
          <a:xfrm>
            <a:off x="318000" y="1496588"/>
            <a:ext cx="8223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Architecture du modèle LSTM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7"/>
          <p:cNvSpPr txBox="1"/>
          <p:nvPr/>
        </p:nvSpPr>
        <p:spPr>
          <a:xfrm>
            <a:off x="431775" y="339550"/>
            <a:ext cx="41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4" name="Google Shape;424;p27"/>
          <p:cNvSpPr txBox="1"/>
          <p:nvPr>
            <p:ph type="title"/>
          </p:nvPr>
        </p:nvSpPr>
        <p:spPr>
          <a:xfrm>
            <a:off x="1643100" y="200425"/>
            <a:ext cx="58578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Et ensuite?</a:t>
            </a:r>
            <a:endParaRPr sz="6650"/>
          </a:p>
        </p:txBody>
      </p:sp>
      <p:sp>
        <p:nvSpPr>
          <p:cNvPr id="425" name="Google Shape;425;p2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26" name="Google Shape;426;p27"/>
          <p:cNvSpPr txBox="1"/>
          <p:nvPr/>
        </p:nvSpPr>
        <p:spPr>
          <a:xfrm>
            <a:off x="331875" y="1104263"/>
            <a:ext cx="82239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Valider nos hypothèses d’augmentation des données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Finir l’implémentation LSTM (ou GRU?)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Comparer les modèles (temps, ressources, efficacité)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Ajout de la détection multi-classe avec le modèle choisi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Reprise de l’application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8"/>
          <p:cNvSpPr txBox="1"/>
          <p:nvPr>
            <p:ph type="title"/>
          </p:nvPr>
        </p:nvSpPr>
        <p:spPr>
          <a:xfrm>
            <a:off x="1643100" y="200425"/>
            <a:ext cx="58578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Conclusion</a:t>
            </a:r>
            <a:endParaRPr sz="6650"/>
          </a:p>
        </p:txBody>
      </p:sp>
      <p:sp>
        <p:nvSpPr>
          <p:cNvPr id="432" name="Google Shape;432;p28"/>
          <p:cNvSpPr txBox="1"/>
          <p:nvPr/>
        </p:nvSpPr>
        <p:spPr>
          <a:xfrm>
            <a:off x="334450" y="984675"/>
            <a:ext cx="51297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Analyse des données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Augmentation des données 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Modèle encourageant de CNN à compléter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Modèle LSTM à améliorer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Reprise de l’application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3" name="Google Shape;433;p2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9"/>
          <p:cNvSpPr txBox="1"/>
          <p:nvPr>
            <p:ph type="title"/>
          </p:nvPr>
        </p:nvSpPr>
        <p:spPr>
          <a:xfrm>
            <a:off x="1388550" y="179750"/>
            <a:ext cx="6366900" cy="389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Merci pour votre attention</a:t>
            </a:r>
            <a:endParaRPr/>
          </a:p>
        </p:txBody>
      </p:sp>
      <p:sp>
        <p:nvSpPr>
          <p:cNvPr id="439" name="Google Shape;439;p2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4"/>
          <p:cNvSpPr txBox="1"/>
          <p:nvPr>
            <p:ph type="title"/>
          </p:nvPr>
        </p:nvSpPr>
        <p:spPr>
          <a:xfrm>
            <a:off x="1236400" y="304875"/>
            <a:ext cx="6366900" cy="8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/>
              <a:t>Sommaire</a:t>
            </a:r>
            <a:endParaRPr sz="4800"/>
          </a:p>
        </p:txBody>
      </p:sp>
      <p:sp>
        <p:nvSpPr>
          <p:cNvPr id="288" name="Google Shape;288;p14"/>
          <p:cNvSpPr txBox="1"/>
          <p:nvPr/>
        </p:nvSpPr>
        <p:spPr>
          <a:xfrm>
            <a:off x="462700" y="1617450"/>
            <a:ext cx="79143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AutoNum type="arabicPeriod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R1, R2 et R3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AutoNum type="arabicPeriod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Réorganisation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AutoNum type="arabicPeriod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Analyse de Données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AutoNum type="arabicPeriod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Augmentation des Données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AutoNum type="arabicPeriod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Intelligence Artificielle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89" name="Google Shape;2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2675" y="274087"/>
            <a:ext cx="2880201" cy="4595324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1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 txBox="1"/>
          <p:nvPr>
            <p:ph type="title"/>
          </p:nvPr>
        </p:nvSpPr>
        <p:spPr>
          <a:xfrm>
            <a:off x="464250" y="195475"/>
            <a:ext cx="8215500" cy="9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/>
              <a:t>⏮ Review n°1, 2 et 3</a:t>
            </a:r>
            <a:endParaRPr sz="4800"/>
          </a:p>
        </p:txBody>
      </p:sp>
      <p:sp>
        <p:nvSpPr>
          <p:cNvPr id="296" name="Google Shape;296;p1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97" name="Google Shape;297;p15"/>
          <p:cNvPicPr preferRelativeResize="0"/>
          <p:nvPr/>
        </p:nvPicPr>
        <p:blipFill rotWithShape="1">
          <a:blip r:embed="rId3">
            <a:alphaModFix/>
          </a:blip>
          <a:srcRect b="2803" l="827" r="1877" t="2175"/>
          <a:stretch/>
        </p:blipFill>
        <p:spPr>
          <a:xfrm>
            <a:off x="298475" y="1094598"/>
            <a:ext cx="4273526" cy="1349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15"/>
          <p:cNvPicPr preferRelativeResize="0"/>
          <p:nvPr/>
        </p:nvPicPr>
        <p:blipFill rotWithShape="1">
          <a:blip r:embed="rId4">
            <a:alphaModFix/>
          </a:blip>
          <a:srcRect b="11652" l="11299" r="27354" t="0"/>
          <a:stretch/>
        </p:blipFill>
        <p:spPr>
          <a:xfrm>
            <a:off x="4721929" y="1094600"/>
            <a:ext cx="2805847" cy="226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5"/>
          <p:cNvPicPr preferRelativeResize="0"/>
          <p:nvPr/>
        </p:nvPicPr>
        <p:blipFill rotWithShape="1">
          <a:blip r:embed="rId5">
            <a:alphaModFix/>
          </a:blip>
          <a:srcRect b="29265" l="74008" r="8641" t="10504"/>
          <a:stretch/>
        </p:blipFill>
        <p:spPr>
          <a:xfrm>
            <a:off x="7677699" y="2106675"/>
            <a:ext cx="1220024" cy="238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8475" y="2571750"/>
            <a:ext cx="4030128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6"/>
          <p:cNvSpPr txBox="1"/>
          <p:nvPr>
            <p:ph type="title"/>
          </p:nvPr>
        </p:nvSpPr>
        <p:spPr>
          <a:xfrm>
            <a:off x="1643100" y="200425"/>
            <a:ext cx="58578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Réorganisation</a:t>
            </a:r>
            <a:endParaRPr sz="6650"/>
          </a:p>
        </p:txBody>
      </p:sp>
      <p:sp>
        <p:nvSpPr>
          <p:cNvPr id="306" name="Google Shape;306;p1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07" name="Google Shape;3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575" y="824100"/>
            <a:ext cx="7301026" cy="410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7"/>
          <p:cNvSpPr txBox="1"/>
          <p:nvPr/>
        </p:nvSpPr>
        <p:spPr>
          <a:xfrm>
            <a:off x="431775" y="339550"/>
            <a:ext cx="41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3" name="Google Shape;313;p17"/>
          <p:cNvSpPr txBox="1"/>
          <p:nvPr>
            <p:ph type="title"/>
          </p:nvPr>
        </p:nvSpPr>
        <p:spPr>
          <a:xfrm>
            <a:off x="1643100" y="200425"/>
            <a:ext cx="58578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Analyse de Données</a:t>
            </a:r>
            <a:endParaRPr sz="6650"/>
          </a:p>
        </p:txBody>
      </p:sp>
      <p:sp>
        <p:nvSpPr>
          <p:cNvPr id="314" name="Google Shape;314;p1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15" name="Google Shape;315;p17"/>
          <p:cNvSpPr txBox="1"/>
          <p:nvPr/>
        </p:nvSpPr>
        <p:spPr>
          <a:xfrm>
            <a:off x="363400" y="1205525"/>
            <a:ext cx="3008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Statistiques des données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accélérométriques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6" name="Google Shape;3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400" y="2162325"/>
            <a:ext cx="2686425" cy="225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6050" y="2307161"/>
            <a:ext cx="5857799" cy="18939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8" name="Google Shape;318;p17"/>
          <p:cNvCxnSpPr/>
          <p:nvPr/>
        </p:nvCxnSpPr>
        <p:spPr>
          <a:xfrm>
            <a:off x="3190850" y="1996350"/>
            <a:ext cx="14100" cy="2704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9" name="Google Shape;319;p17"/>
          <p:cNvSpPr txBox="1"/>
          <p:nvPr/>
        </p:nvSpPr>
        <p:spPr>
          <a:xfrm>
            <a:off x="4841650" y="1284325"/>
            <a:ext cx="300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Graphiques d’Accélération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8"/>
          <p:cNvSpPr txBox="1"/>
          <p:nvPr/>
        </p:nvSpPr>
        <p:spPr>
          <a:xfrm>
            <a:off x="431775" y="339550"/>
            <a:ext cx="41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" name="Google Shape;325;p18"/>
          <p:cNvSpPr txBox="1"/>
          <p:nvPr>
            <p:ph type="title"/>
          </p:nvPr>
        </p:nvSpPr>
        <p:spPr>
          <a:xfrm>
            <a:off x="1643100" y="200425"/>
            <a:ext cx="58578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Analyse de Données</a:t>
            </a:r>
            <a:endParaRPr sz="6650"/>
          </a:p>
        </p:txBody>
      </p:sp>
      <p:sp>
        <p:nvSpPr>
          <p:cNvPr id="326" name="Google Shape;326;p1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27" name="Google Shape;327;p18"/>
          <p:cNvSpPr txBox="1"/>
          <p:nvPr/>
        </p:nvSpPr>
        <p:spPr>
          <a:xfrm>
            <a:off x="348425" y="1186500"/>
            <a:ext cx="8223900" cy="29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Nettoyage des Données </a:t>
            </a: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recueillies (erreur manipulation, fichiers corrompues…)</a:t>
            </a: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: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Maintenir la cohérence des données.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Identification des fichiers potentiellement invalides : nombre de lignes.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    fichier contenant - de 1500 lignes 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28" name="Google Shape;3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025" y="3535061"/>
            <a:ext cx="633216" cy="55742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18"/>
          <p:cNvSpPr/>
          <p:nvPr/>
        </p:nvSpPr>
        <p:spPr>
          <a:xfrm>
            <a:off x="1365350" y="3705463"/>
            <a:ext cx="391500" cy="216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9"/>
          <p:cNvSpPr txBox="1"/>
          <p:nvPr/>
        </p:nvSpPr>
        <p:spPr>
          <a:xfrm>
            <a:off x="431775" y="339550"/>
            <a:ext cx="41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5" name="Google Shape;335;p19"/>
          <p:cNvSpPr txBox="1"/>
          <p:nvPr>
            <p:ph type="title"/>
          </p:nvPr>
        </p:nvSpPr>
        <p:spPr>
          <a:xfrm>
            <a:off x="1643100" y="200425"/>
            <a:ext cx="58578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Jeu de Données</a:t>
            </a:r>
            <a:endParaRPr sz="4000"/>
          </a:p>
        </p:txBody>
      </p:sp>
      <p:pic>
        <p:nvPicPr>
          <p:cNvPr id="336" name="Google Shape;3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410" y="925825"/>
            <a:ext cx="1680890" cy="3520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6975" y="1053150"/>
            <a:ext cx="2437114" cy="391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9"/>
          <p:cNvSpPr/>
          <p:nvPr/>
        </p:nvSpPr>
        <p:spPr>
          <a:xfrm>
            <a:off x="3640350" y="2422150"/>
            <a:ext cx="1680900" cy="61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9"/>
          <p:cNvSpPr txBox="1"/>
          <p:nvPr/>
        </p:nvSpPr>
        <p:spPr>
          <a:xfrm>
            <a:off x="5836975" y="2081950"/>
            <a:ext cx="25629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400">
                <a:solidFill>
                  <a:srgbClr val="FF0000"/>
                </a:solidFill>
                <a:latin typeface="Maven Pro"/>
                <a:ea typeface="Maven Pro"/>
                <a:cs typeface="Maven Pro"/>
                <a:sym typeface="Maven Pro"/>
              </a:rPr>
              <a:t>Un fichier pour toutes les séquences</a:t>
            </a:r>
            <a:endParaRPr b="1" sz="2400">
              <a:solidFill>
                <a:srgbClr val="FF0000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40" name="Google Shape;340;p1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41" name="Google Shape;341;p19"/>
          <p:cNvSpPr txBox="1"/>
          <p:nvPr/>
        </p:nvSpPr>
        <p:spPr>
          <a:xfrm>
            <a:off x="3165150" y="1010700"/>
            <a:ext cx="2437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Nunito"/>
              <a:buChar char="●"/>
            </a:pPr>
            <a:r>
              <a:rPr lang="fr" sz="1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Données brutes</a:t>
            </a:r>
            <a:endParaRPr sz="1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42" name="Google Shape;34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3115" y="1236250"/>
            <a:ext cx="1817419" cy="428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78224" y="1572575"/>
            <a:ext cx="1847400" cy="4288548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19"/>
          <p:cNvSpPr txBox="1"/>
          <p:nvPr/>
        </p:nvSpPr>
        <p:spPr>
          <a:xfrm>
            <a:off x="742400" y="2266750"/>
            <a:ext cx="2562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400">
                <a:solidFill>
                  <a:srgbClr val="FF0000"/>
                </a:solidFill>
                <a:latin typeface="Maven Pro"/>
                <a:ea typeface="Maven Pro"/>
                <a:cs typeface="Maven Pro"/>
                <a:sym typeface="Maven Pro"/>
              </a:rPr>
              <a:t>Une séquence par fichier</a:t>
            </a:r>
            <a:endParaRPr b="1" sz="2400">
              <a:solidFill>
                <a:srgbClr val="FF0000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0"/>
          <p:cNvSpPr txBox="1"/>
          <p:nvPr/>
        </p:nvSpPr>
        <p:spPr>
          <a:xfrm>
            <a:off x="431775" y="339550"/>
            <a:ext cx="41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0" name="Google Shape;350;p20"/>
          <p:cNvSpPr txBox="1"/>
          <p:nvPr>
            <p:ph type="title"/>
          </p:nvPr>
        </p:nvSpPr>
        <p:spPr>
          <a:xfrm>
            <a:off x="1643100" y="200425"/>
            <a:ext cx="58578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Jeu de Données</a:t>
            </a:r>
            <a:endParaRPr sz="6650"/>
          </a:p>
        </p:txBody>
      </p:sp>
      <p:sp>
        <p:nvSpPr>
          <p:cNvPr id="351" name="Google Shape;351;p2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52" name="Google Shape;352;p20"/>
          <p:cNvSpPr txBox="1"/>
          <p:nvPr/>
        </p:nvSpPr>
        <p:spPr>
          <a:xfrm>
            <a:off x="334450" y="984675"/>
            <a:ext cx="82239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Importance du Jeu de données pour l’application des modèles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lang="fr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Création du jeu de données :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3" name="Google Shape;3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2375" y="2952125"/>
            <a:ext cx="3597991" cy="194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3AB6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1"/>
          <p:cNvSpPr txBox="1"/>
          <p:nvPr/>
        </p:nvSpPr>
        <p:spPr>
          <a:xfrm>
            <a:off x="431775" y="339550"/>
            <a:ext cx="41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9" name="Google Shape;359;p21"/>
          <p:cNvSpPr txBox="1"/>
          <p:nvPr>
            <p:ph type="title"/>
          </p:nvPr>
        </p:nvSpPr>
        <p:spPr>
          <a:xfrm>
            <a:off x="1282050" y="214325"/>
            <a:ext cx="6579900" cy="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/>
              <a:t>Augmentation</a:t>
            </a:r>
            <a:r>
              <a:rPr lang="fr" sz="4000"/>
              <a:t> des Données</a:t>
            </a:r>
            <a:endParaRPr sz="6650"/>
          </a:p>
        </p:txBody>
      </p:sp>
      <p:sp>
        <p:nvSpPr>
          <p:cNvPr id="360" name="Google Shape;360;p2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61" name="Google Shape;361;p21"/>
          <p:cNvSpPr txBox="1"/>
          <p:nvPr/>
        </p:nvSpPr>
        <p:spPr>
          <a:xfrm>
            <a:off x="628500" y="1021300"/>
            <a:ext cx="2634000" cy="35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2" name="Google Shape;362;p21"/>
          <p:cNvSpPr txBox="1"/>
          <p:nvPr/>
        </p:nvSpPr>
        <p:spPr>
          <a:xfrm>
            <a:off x="628500" y="1169450"/>
            <a:ext cx="73611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Nunito"/>
              <a:buChar char="●"/>
            </a:pPr>
            <a:r>
              <a:rPr lang="fr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Inversion du temps </a:t>
            </a:r>
            <a:r>
              <a:rPr lang="fr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(R)</a:t>
            </a:r>
            <a:endParaRPr sz="2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Nunito"/>
              <a:buChar char="●"/>
            </a:pPr>
            <a:r>
              <a:rPr lang="fr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Inversion de l’axe du robot (I)</a:t>
            </a:r>
            <a:endParaRPr sz="2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Nunito"/>
              <a:buChar char="●"/>
            </a:pPr>
            <a:r>
              <a:rPr lang="fr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Ajout de bruit (N)</a:t>
            </a:r>
            <a:endParaRPr sz="2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Nunito"/>
              <a:buChar char="●"/>
            </a:pPr>
            <a:r>
              <a:rPr lang="fr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Ajout d’un signal porteur (M)</a:t>
            </a:r>
            <a:endParaRPr sz="2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Nunito"/>
              <a:buChar char="●"/>
            </a:pPr>
            <a:r>
              <a:rPr lang="fr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Découpage des séquences (S)</a:t>
            </a:r>
            <a:endParaRPr sz="2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Nunito"/>
              <a:buChar char="●"/>
            </a:pPr>
            <a:r>
              <a:rPr lang="fr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Compression et dilatation (C D)</a:t>
            </a:r>
            <a:endParaRPr sz="2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3" name="Google Shape;363;p21"/>
          <p:cNvSpPr/>
          <p:nvPr/>
        </p:nvSpPr>
        <p:spPr>
          <a:xfrm>
            <a:off x="6298825" y="1201525"/>
            <a:ext cx="548700" cy="18162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4" name="Google Shape;364;p21"/>
          <p:cNvSpPr txBox="1"/>
          <p:nvPr/>
        </p:nvSpPr>
        <p:spPr>
          <a:xfrm>
            <a:off x="6908850" y="1728375"/>
            <a:ext cx="12063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900">
                <a:solidFill>
                  <a:srgbClr val="FF0000"/>
                </a:solidFill>
                <a:latin typeface="Nunito"/>
                <a:ea typeface="Nunito"/>
                <a:cs typeface="Nunito"/>
                <a:sym typeface="Nunito"/>
              </a:rPr>
              <a:t>x 16</a:t>
            </a:r>
            <a:endParaRPr>
              <a:solidFill>
                <a:srgbClr val="FF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5" name="Google Shape;365;p21"/>
          <p:cNvSpPr txBox="1"/>
          <p:nvPr/>
        </p:nvSpPr>
        <p:spPr>
          <a:xfrm>
            <a:off x="753275" y="4002050"/>
            <a:ext cx="74310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82 données entrées-&gt; 1312 données augmentées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